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64" r:id="rId3"/>
    <p:sldId id="275" r:id="rId4"/>
    <p:sldId id="269" r:id="rId5"/>
    <p:sldId id="282" r:id="rId6"/>
    <p:sldId id="257" r:id="rId7"/>
    <p:sldId id="273" r:id="rId8"/>
    <p:sldId id="276" r:id="rId9"/>
    <p:sldId id="277" r:id="rId10"/>
    <p:sldId id="278" r:id="rId11"/>
    <p:sldId id="260" r:id="rId12"/>
    <p:sldId id="279" r:id="rId13"/>
    <p:sldId id="28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F575-3640-42C9-9112-BA090EA386FF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31FF-AC38-4E90-B7CF-BCED692316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004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F575-3640-42C9-9112-BA090EA386FF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31FF-AC38-4E90-B7CF-BCED692316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29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F575-3640-42C9-9112-BA090EA386FF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31FF-AC38-4E90-B7CF-BCED692316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353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F575-3640-42C9-9112-BA090EA386FF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31FF-AC38-4E90-B7CF-BCED692316A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6089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F575-3640-42C9-9112-BA090EA386FF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31FF-AC38-4E90-B7CF-BCED692316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144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F575-3640-42C9-9112-BA090EA386FF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31FF-AC38-4E90-B7CF-BCED692316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049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F575-3640-42C9-9112-BA090EA386FF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31FF-AC38-4E90-B7CF-BCED692316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3851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F575-3640-42C9-9112-BA090EA386FF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31FF-AC38-4E90-B7CF-BCED692316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8536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F575-3640-42C9-9112-BA090EA386FF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31FF-AC38-4E90-B7CF-BCED692316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147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F575-3640-42C9-9112-BA090EA386FF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31FF-AC38-4E90-B7CF-BCED692316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50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F575-3640-42C9-9112-BA090EA386FF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31FF-AC38-4E90-B7CF-BCED692316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743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F575-3640-42C9-9112-BA090EA386FF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31FF-AC38-4E90-B7CF-BCED692316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34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F575-3640-42C9-9112-BA090EA386FF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31FF-AC38-4E90-B7CF-BCED692316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855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F575-3640-42C9-9112-BA090EA386FF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31FF-AC38-4E90-B7CF-BCED692316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150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F575-3640-42C9-9112-BA090EA386FF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31FF-AC38-4E90-B7CF-BCED692316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141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F575-3640-42C9-9112-BA090EA386FF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31FF-AC38-4E90-B7CF-BCED692316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221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F575-3640-42C9-9112-BA090EA386FF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31FF-AC38-4E90-B7CF-BCED692316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93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111F575-3640-42C9-9112-BA090EA386FF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331FF-AC38-4E90-B7CF-BCED692316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4873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ike@mikemitchell.consultin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Mike@mikemitchell.consulting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C2C75-5B83-2B59-D6E8-B11E260CA6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43358" y="740885"/>
            <a:ext cx="6576626" cy="1604530"/>
          </a:xfr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5200" b="0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PROBLEM SOLVING 101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63CF0A-C109-EB79-E40A-6EDBB3325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5113" y="2649251"/>
            <a:ext cx="5153115" cy="1020472"/>
          </a:xfr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3200" cap="none" dirty="0">
                <a:solidFill>
                  <a:schemeClr val="tx2">
                    <a:lumMod val="40000"/>
                    <a:lumOff val="60000"/>
                  </a:schemeClr>
                </a:solidFill>
                <a:effectLst/>
              </a:rPr>
              <a:t>An Introduction To Project Management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17B7A9-98CB-9D05-BE71-1166484749A4}"/>
              </a:ext>
            </a:extLst>
          </p:cNvPr>
          <p:cNvSpPr txBox="1"/>
          <p:nvPr/>
        </p:nvSpPr>
        <p:spPr>
          <a:xfrm>
            <a:off x="357003" y="4994032"/>
            <a:ext cx="3550972" cy="14311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/>
              <a:t>Mike Mitchell</a:t>
            </a:r>
          </a:p>
          <a:p>
            <a:pPr>
              <a:spcAft>
                <a:spcPts val="600"/>
              </a:spcAft>
            </a:pPr>
            <a:r>
              <a:rPr lang="en-US" b="1" dirty="0"/>
              <a:t>Mike Mitchell Consulting LLC</a:t>
            </a:r>
          </a:p>
          <a:p>
            <a:pPr>
              <a:spcAft>
                <a:spcPts val="600"/>
              </a:spcAft>
            </a:pPr>
            <a:r>
              <a:rPr lang="en-US" b="1" dirty="0">
                <a:hlinkClick r:id="rId2"/>
              </a:rPr>
              <a:t>Mike@mikemitchell.consulting</a:t>
            </a:r>
            <a:endParaRPr lang="en-US" b="1" dirty="0"/>
          </a:p>
          <a:p>
            <a:pPr>
              <a:spcAft>
                <a:spcPts val="600"/>
              </a:spcAft>
            </a:pPr>
            <a:r>
              <a:rPr lang="en-US" b="1" dirty="0"/>
              <a:t>774-261-0571</a:t>
            </a:r>
          </a:p>
        </p:txBody>
      </p:sp>
    </p:spTree>
    <p:extLst>
      <p:ext uri="{BB962C8B-B14F-4D97-AF65-F5344CB8AC3E}">
        <p14:creationId xmlns:p14="http://schemas.microsoft.com/office/powerpoint/2010/main" val="3241365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33C34-A5E8-A97D-3F06-4084567A4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796708" cy="760940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some of tools/best practices used?</a:t>
            </a:r>
            <a:endParaRPr lang="en-US" sz="3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49D61F-0E43-1B31-B9C5-D79CCDFD4763}"/>
              </a:ext>
            </a:extLst>
          </p:cNvPr>
          <p:cNvSpPr txBox="1"/>
          <p:nvPr/>
        </p:nvSpPr>
        <p:spPr>
          <a:xfrm>
            <a:off x="217462" y="1079183"/>
            <a:ext cx="11702989" cy="6385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Functional Requirements Document</a:t>
            </a:r>
          </a:p>
          <a:p>
            <a:pPr marL="1143000" lvl="2" indent="-4572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2200" dirty="0">
                <a:latin typeface="Century Gothic" panose="020B0502020202020204" pitchFamily="34" charset="0"/>
                <a:cs typeface="Times New Roman" panose="02020603050405020304" pitchFamily="18" charset="0"/>
              </a:rPr>
              <a:t>The objectives or “requirements” for a new project, program, or business solution</a:t>
            </a:r>
          </a:p>
          <a:p>
            <a:pPr marL="1143000" lvl="2" indent="-4572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2200" dirty="0">
                <a:latin typeface="Century Gothic" panose="020B0502020202020204" pitchFamily="34" charset="0"/>
                <a:cs typeface="Times New Roman" panose="02020603050405020304" pitchFamily="18" charset="0"/>
              </a:rPr>
              <a:t>Describes the functions that the solution under development must perform in order to meet the project objectives</a:t>
            </a:r>
          </a:p>
          <a:p>
            <a:pPr marL="1600200" marR="0" lvl="3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  <a:cs typeface="Times New Roman" panose="02020603050405020304" pitchFamily="18" charset="0"/>
              </a:rPr>
              <a:t>Requirement Name</a:t>
            </a:r>
          </a:p>
          <a:p>
            <a:pPr marL="1600200" marR="0" lvl="3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  <a:cs typeface="Times New Roman" panose="02020603050405020304" pitchFamily="18" charset="0"/>
              </a:rPr>
              <a:t>Requirement Description</a:t>
            </a:r>
          </a:p>
          <a:p>
            <a:pPr marL="1600200" marR="0" lvl="3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  <a:cs typeface="Times New Roman" panose="02020603050405020304" pitchFamily="18" charset="0"/>
              </a:rPr>
              <a:t>Business need being addressed</a:t>
            </a:r>
          </a:p>
          <a:p>
            <a:pPr marL="1600200" marR="0" lvl="3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  <a:cs typeface="Times New Roman" panose="02020603050405020304" pitchFamily="18" charset="0"/>
              </a:rPr>
              <a:t>Priority - High/Medium/Low</a:t>
            </a:r>
          </a:p>
          <a:p>
            <a:pPr marL="2057400" lvl="5">
              <a:lnSpc>
                <a:spcPct val="107000"/>
              </a:lnSpc>
            </a:pPr>
            <a:r>
              <a:rPr lang="en-US" sz="20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High</a:t>
            </a:r>
            <a:r>
              <a:rPr lang="en-US" sz="20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– Absolutely must have. Showstopper if not available</a:t>
            </a:r>
          </a:p>
          <a:p>
            <a:pPr marL="2057400" lvl="5">
              <a:lnSpc>
                <a:spcPct val="107000"/>
              </a:lnSpc>
            </a:pPr>
            <a:r>
              <a:rPr lang="en-US" sz="20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Medium</a:t>
            </a:r>
            <a:r>
              <a:rPr lang="en-US" sz="20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– Should have but project can move forward if functionality is committed for a 	later date and/or an acceptable work-around is available </a:t>
            </a:r>
          </a:p>
          <a:p>
            <a:pPr marL="2057400" lvl="5">
              <a:lnSpc>
                <a:spcPct val="107000"/>
              </a:lnSpc>
            </a:pPr>
            <a:r>
              <a:rPr lang="en-US" sz="20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Low</a:t>
            </a:r>
            <a:r>
              <a:rPr lang="en-US" sz="20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– Nice to have if available and practical but not essentially required for the solution to 	be viable</a:t>
            </a:r>
          </a:p>
          <a:p>
            <a:pPr marL="1600200" lvl="3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  <a:cs typeface="Times New Roman" panose="02020603050405020304" pitchFamily="18" charset="0"/>
              </a:rPr>
              <a:t>Disposition – How will the proposed design address the requirement</a:t>
            </a:r>
          </a:p>
          <a:p>
            <a:pPr marL="1600200" lvl="3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  <a:cs typeface="Times New Roman" panose="02020603050405020304" pitchFamily="18" charset="0"/>
              </a:rPr>
              <a:t>Status – Yes/No/TBD</a:t>
            </a:r>
          </a:p>
          <a:p>
            <a:pPr marL="1600200" lvl="3" indent="-457200">
              <a:lnSpc>
                <a:spcPct val="107000"/>
              </a:lnSpc>
              <a:buFont typeface="Wingdings" panose="05000000000000000000" pitchFamily="2" charset="2"/>
              <a:buChar char="ü"/>
            </a:pPr>
            <a:endParaRPr lang="en-US" sz="24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241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33C34-A5E8-A97D-3F06-4084567A4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796708" cy="760940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some of tools/best practices used?</a:t>
            </a:r>
            <a:endParaRPr lang="en-US" sz="3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49D61F-0E43-1B31-B9C5-D79CCDFD4763}"/>
              </a:ext>
            </a:extLst>
          </p:cNvPr>
          <p:cNvSpPr txBox="1"/>
          <p:nvPr/>
        </p:nvSpPr>
        <p:spPr>
          <a:xfrm>
            <a:off x="217462" y="1213658"/>
            <a:ext cx="11702989" cy="5037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600" dirty="0">
                <a:latin typeface="Century Gothic" panose="020B0502020202020204" pitchFamily="34" charset="0"/>
                <a:cs typeface="Times New Roman" panose="02020603050405020304" pitchFamily="18" charset="0"/>
              </a:rPr>
              <a:t>Project Plan - </a:t>
            </a:r>
            <a:r>
              <a:rPr lang="en-US" sz="2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A simple, actionable, and detailed guide covering project execution</a:t>
            </a:r>
          </a:p>
          <a:p>
            <a:pPr marL="1485900" marR="0" lvl="3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Century Gothic" panose="020B0502020202020204" pitchFamily="34" charset="0"/>
                <a:cs typeface="Times New Roman" panose="02020603050405020304" pitchFamily="18" charset="0"/>
              </a:rPr>
              <a:t>What are the specific steps to be completed?</a:t>
            </a:r>
          </a:p>
          <a:p>
            <a:pPr marL="1485900" marR="0" lvl="3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Century Gothic" panose="020B0502020202020204" pitchFamily="34" charset="0"/>
                <a:cs typeface="Times New Roman" panose="02020603050405020304" pitchFamily="18" charset="0"/>
              </a:rPr>
              <a:t>What will these steps accomplish?</a:t>
            </a:r>
          </a:p>
          <a:p>
            <a:pPr marL="1485900" marR="0" lvl="3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Century Gothic" panose="020B0502020202020204" pitchFamily="34" charset="0"/>
                <a:cs typeface="Times New Roman" panose="02020603050405020304" pitchFamily="18" charset="0"/>
              </a:rPr>
              <a:t>For each deliverable on the plan</a:t>
            </a:r>
          </a:p>
          <a:p>
            <a:pPr marL="2057400" lvl="4" indent="-45720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sz="2200" dirty="0">
                <a:latin typeface="Century Gothic" panose="020B0502020202020204" pitchFamily="34" charset="0"/>
                <a:cs typeface="Times New Roman" panose="02020603050405020304" pitchFamily="18" charset="0"/>
              </a:rPr>
              <a:t>Who is the owner?</a:t>
            </a:r>
          </a:p>
          <a:p>
            <a:pPr marL="2057400" lvl="4" indent="-45720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sz="2200" dirty="0">
                <a:latin typeface="Century Gothic" panose="020B0502020202020204" pitchFamily="34" charset="0"/>
                <a:cs typeface="Times New Roman" panose="02020603050405020304" pitchFamily="18" charset="0"/>
              </a:rPr>
              <a:t>What is the specific activity required?</a:t>
            </a:r>
          </a:p>
          <a:p>
            <a:pPr marL="2057400" lvl="4" indent="-45720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sz="2200" dirty="0">
                <a:latin typeface="Century Gothic" panose="020B0502020202020204" pitchFamily="34" charset="0"/>
                <a:cs typeface="Times New Roman" panose="02020603050405020304" pitchFamily="18" charset="0"/>
              </a:rPr>
              <a:t>What is the due date?</a:t>
            </a:r>
          </a:p>
          <a:p>
            <a:pPr marL="2057400" lvl="4" indent="-45720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sz="2200" dirty="0">
                <a:latin typeface="Century Gothic" panose="020B0502020202020204" pitchFamily="34" charset="0"/>
                <a:cs typeface="Times New Roman" panose="02020603050405020304" pitchFamily="18" charset="0"/>
              </a:rPr>
              <a:t>What is the current status?</a:t>
            </a:r>
          </a:p>
          <a:p>
            <a:pPr marL="1600200" lvl="3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Century Gothic" panose="020B0502020202020204" pitchFamily="34" charset="0"/>
                <a:cs typeface="Times New Roman" panose="02020603050405020304" pitchFamily="18" charset="0"/>
              </a:rPr>
              <a:t>Who owns the plan?</a:t>
            </a:r>
          </a:p>
          <a:p>
            <a:pPr marL="1943100" lvl="4" indent="-34290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sz="2200" dirty="0">
                <a:latin typeface="Century Gothic" panose="020B0502020202020204" pitchFamily="34" charset="0"/>
                <a:cs typeface="Times New Roman" panose="02020603050405020304" pitchFamily="18" charset="0"/>
              </a:rPr>
              <a:t>Project Manager</a:t>
            </a:r>
          </a:p>
          <a:p>
            <a:pPr marL="1485900" lvl="3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Century Gothic" panose="020B0502020202020204" pitchFamily="34" charset="0"/>
                <a:cs typeface="Times New Roman" panose="02020603050405020304" pitchFamily="18" charset="0"/>
              </a:rPr>
              <a:t>Who will ultimately be impacted by the changes?</a:t>
            </a:r>
          </a:p>
          <a:p>
            <a:pPr marL="1943100" lvl="4" indent="-34290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sz="2200" dirty="0">
                <a:latin typeface="Century Gothic" panose="020B0502020202020204" pitchFamily="34" charset="0"/>
                <a:cs typeface="Times New Roman" panose="02020603050405020304" pitchFamily="18" charset="0"/>
              </a:rPr>
              <a:t>Stakeholders</a:t>
            </a:r>
          </a:p>
        </p:txBody>
      </p:sp>
    </p:spTree>
    <p:extLst>
      <p:ext uri="{BB962C8B-B14F-4D97-AF65-F5344CB8AC3E}">
        <p14:creationId xmlns:p14="http://schemas.microsoft.com/office/powerpoint/2010/main" val="729204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33C34-A5E8-A97D-3F06-4084567A4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0" y="264710"/>
            <a:ext cx="10796708" cy="760940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some of tools/best practices used?</a:t>
            </a:r>
            <a:endParaRPr lang="en-US" sz="3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49D61F-0E43-1B31-B9C5-D79CCDFD4763}"/>
              </a:ext>
            </a:extLst>
          </p:cNvPr>
          <p:cNvSpPr txBox="1"/>
          <p:nvPr/>
        </p:nvSpPr>
        <p:spPr>
          <a:xfrm>
            <a:off x="192969" y="940194"/>
            <a:ext cx="11702989" cy="5270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800" dirty="0">
                <a:latin typeface="Century Gothic" panose="020B0502020202020204" pitchFamily="34" charset="0"/>
                <a:cs typeface="Times New Roman" panose="02020603050405020304" pitchFamily="18" charset="0"/>
              </a:rPr>
              <a:t>RACI</a:t>
            </a:r>
          </a:p>
          <a:p>
            <a:pPr marL="1143000" lvl="2" indent="-4572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Century Gothic" panose="020B0502020202020204" pitchFamily="34" charset="0"/>
                <a:cs typeface="Times New Roman" panose="02020603050405020304" pitchFamily="18" charset="0"/>
              </a:rPr>
              <a:t>Assigns roles and varying levels of responsibilities to team members and stakeholders of a project</a:t>
            </a:r>
          </a:p>
          <a:p>
            <a:pPr marL="1143000" lvl="2" indent="-4572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Century Gothic" panose="020B0502020202020204" pitchFamily="34" charset="0"/>
                <a:cs typeface="Times New Roman" panose="02020603050405020304" pitchFamily="18" charset="0"/>
              </a:rPr>
              <a:t>Can be used along with or in place of a Stakeholder Register</a:t>
            </a:r>
          </a:p>
          <a:p>
            <a:pPr marL="1143000" lvl="2" indent="-4572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Century Gothic" panose="020B0502020202020204" pitchFamily="34" charset="0"/>
                <a:cs typeface="Times New Roman" panose="02020603050405020304" pitchFamily="18" charset="0"/>
              </a:rPr>
              <a:t>Ensures that all deliverables are allocated for, and accountability is properly noted</a:t>
            </a:r>
          </a:p>
          <a:p>
            <a:pPr marL="1143000" lvl="2" indent="-4572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latin typeface="Century Gothic" panose="020B0502020202020204" pitchFamily="34" charset="0"/>
                <a:cs typeface="Times New Roman" panose="02020603050405020304" pitchFamily="18" charset="0"/>
              </a:rPr>
              <a:t>Foundation of a Project Communications Plan</a:t>
            </a:r>
          </a:p>
          <a:p>
            <a:pPr marL="1600200" lvl="3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2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Responsible</a:t>
            </a:r>
          </a:p>
          <a:p>
            <a:pPr marL="2057400" lvl="4" indent="-45720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latin typeface="Century Gothic" panose="020B0502020202020204" pitchFamily="34" charset="0"/>
                <a:cs typeface="Times New Roman" panose="02020603050405020304" pitchFamily="18" charset="0"/>
              </a:rPr>
              <a:t>Who is responsible for doing the actual work for the project task</a:t>
            </a:r>
          </a:p>
          <a:p>
            <a:pPr marL="1600200" lvl="3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2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Accountable</a:t>
            </a:r>
          </a:p>
          <a:p>
            <a:pPr marL="2057400" lvl="4" indent="-45720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latin typeface="Century Gothic" panose="020B0502020202020204" pitchFamily="34" charset="0"/>
                <a:cs typeface="Times New Roman" panose="02020603050405020304" pitchFamily="18" charset="0"/>
              </a:rPr>
              <a:t>Who is accountable for the success of the task and is the decision-maker</a:t>
            </a:r>
          </a:p>
          <a:p>
            <a:pPr marL="1600200" lvl="3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2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Consulted</a:t>
            </a:r>
          </a:p>
          <a:p>
            <a:pPr marL="2057400" lvl="4" indent="-45720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latin typeface="Century Gothic" panose="020B0502020202020204" pitchFamily="34" charset="0"/>
                <a:cs typeface="Times New Roman" panose="02020603050405020304" pitchFamily="18" charset="0"/>
              </a:rPr>
              <a:t>Who needs to be consulted for details and additional info on requirements - the subject matter experts</a:t>
            </a:r>
          </a:p>
          <a:p>
            <a:pPr marL="1600200" lvl="3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2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Informed</a:t>
            </a:r>
          </a:p>
          <a:p>
            <a:pPr marL="2057400" lvl="4" indent="-45720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latin typeface="Century Gothic" panose="020B0502020202020204" pitchFamily="34" charset="0"/>
                <a:cs typeface="Times New Roman" panose="02020603050405020304" pitchFamily="18" charset="0"/>
              </a:rPr>
              <a:t>Who needs to be kept informed of major updates</a:t>
            </a:r>
          </a:p>
        </p:txBody>
      </p:sp>
    </p:spTree>
    <p:extLst>
      <p:ext uri="{BB962C8B-B14F-4D97-AF65-F5344CB8AC3E}">
        <p14:creationId xmlns:p14="http://schemas.microsoft.com/office/powerpoint/2010/main" val="2997335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AB683-F9C0-66C7-9551-A3B9366ED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b="1" dirty="0"/>
              <a:t>THANK YOU!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15F1D9-D404-8AEE-A56A-F7ED0EA798E0}"/>
              </a:ext>
            </a:extLst>
          </p:cNvPr>
          <p:cNvSpPr txBox="1"/>
          <p:nvPr/>
        </p:nvSpPr>
        <p:spPr>
          <a:xfrm>
            <a:off x="963754" y="3054136"/>
            <a:ext cx="6170279" cy="22929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b="1" dirty="0"/>
              <a:t>Mike Mitchell</a:t>
            </a:r>
          </a:p>
          <a:p>
            <a:pPr>
              <a:spcAft>
                <a:spcPts val="600"/>
              </a:spcAft>
            </a:pPr>
            <a:r>
              <a:rPr lang="en-US" sz="3200" b="1" dirty="0"/>
              <a:t>Mike Mitchell Consulting LLC</a:t>
            </a:r>
          </a:p>
          <a:p>
            <a:pPr>
              <a:spcAft>
                <a:spcPts val="600"/>
              </a:spcAft>
            </a:pPr>
            <a:r>
              <a:rPr lang="en-US" sz="3200" b="1" dirty="0">
                <a:hlinkClick r:id="rId2"/>
              </a:rPr>
              <a:t>Mike@mikemitchell.consulting</a:t>
            </a:r>
            <a:endParaRPr lang="en-US" sz="3200" b="1" dirty="0"/>
          </a:p>
          <a:p>
            <a:pPr>
              <a:spcAft>
                <a:spcPts val="600"/>
              </a:spcAft>
            </a:pPr>
            <a:r>
              <a:rPr lang="en-US" sz="3200" b="1" dirty="0"/>
              <a:t>774-261-0571</a:t>
            </a:r>
          </a:p>
        </p:txBody>
      </p:sp>
    </p:spTree>
    <p:extLst>
      <p:ext uri="{BB962C8B-B14F-4D97-AF65-F5344CB8AC3E}">
        <p14:creationId xmlns:p14="http://schemas.microsoft.com/office/powerpoint/2010/main" val="2187416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33C34-A5E8-A97D-3F06-4084567A4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24" y="350686"/>
            <a:ext cx="11367356" cy="774304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Management</a:t>
            </a:r>
            <a:endParaRPr lang="en-US" sz="3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BE52A3-302C-0C44-2789-BB0373E4C0E5}"/>
              </a:ext>
            </a:extLst>
          </p:cNvPr>
          <p:cNvSpPr txBox="1"/>
          <p:nvPr/>
        </p:nvSpPr>
        <p:spPr>
          <a:xfrm>
            <a:off x="254924" y="1522396"/>
            <a:ext cx="11703920" cy="4666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800" dirty="0">
                <a:latin typeface="Century Gothic" panose="020B0502020202020204" pitchFamily="34" charset="0"/>
                <a:cs typeface="Times New Roman" panose="02020603050405020304" pitchFamily="18" charset="0"/>
              </a:rPr>
              <a:t>Historically, Projects were large, complex undertakings. This is still how many people think of Projects.</a:t>
            </a:r>
          </a:p>
          <a:p>
            <a:pPr>
              <a:lnSpc>
                <a:spcPct val="107000"/>
              </a:lnSpc>
            </a:pPr>
            <a:endParaRPr lang="en-US" sz="28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800" dirty="0">
                <a:latin typeface="Century Gothic" panose="020B0502020202020204" pitchFamily="34" charset="0"/>
                <a:cs typeface="Times New Roman" panose="02020603050405020304" pitchFamily="18" charset="0"/>
              </a:rPr>
              <a:t>Actually, you can implement various Project Management strategies and techniques to complete tasks of all types and sizes, timely and properly.</a:t>
            </a:r>
          </a:p>
          <a:p>
            <a:pPr>
              <a:lnSpc>
                <a:spcPct val="107000"/>
              </a:lnSpc>
            </a:pPr>
            <a:endParaRPr lang="en-US" sz="28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800" dirty="0">
                <a:latin typeface="Century Gothic" panose="020B0502020202020204" pitchFamily="34" charset="0"/>
                <a:cs typeface="Times New Roman" panose="02020603050405020304" pitchFamily="18" charset="0"/>
              </a:rPr>
              <a:t>Projects have become </a:t>
            </a:r>
            <a:r>
              <a:rPr lang="en-US" sz="2800" b="1" i="1" u="sng" dirty="0">
                <a:latin typeface="Century Gothic" panose="020B0502020202020204" pitchFamily="34" charset="0"/>
                <a:cs typeface="Times New Roman" panose="02020603050405020304" pitchFamily="18" charset="0"/>
              </a:rPr>
              <a:t>the</a:t>
            </a:r>
            <a:r>
              <a:rPr lang="en-US" sz="28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>
                <a:latin typeface="Century Gothic" panose="020B0502020202020204" pitchFamily="34" charset="0"/>
                <a:cs typeface="Times New Roman" panose="02020603050405020304" pitchFamily="18" charset="0"/>
              </a:rPr>
              <a:t>way</a:t>
            </a:r>
            <a:r>
              <a:rPr lang="en-US" sz="28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that organizations accomplish work…</a:t>
            </a:r>
          </a:p>
          <a:p>
            <a:pPr>
              <a:lnSpc>
                <a:spcPct val="107000"/>
              </a:lnSpc>
            </a:pPr>
            <a:endParaRPr lang="en-US" sz="28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939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41B68C77-138E-4BF7-A276-BD0C78A42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C268552-D473-46ED-B1B8-422042C4D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4AC0CD9D-7610-4620-93B4-798CCD9AB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9238B3E-24AA-439A-B527-6C5DF6D72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9F01145-BEA3-4CBF-AA21-10077B948C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DE4D62F9-188E-4530-84C2-24BDEE4BE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F3FC718-FDE3-4EF7-921E-A5F374EAF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033C34-A5E8-A97D-3F06-4084567A4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684863"/>
            <a:ext cx="4313897" cy="3423817"/>
          </a:xfr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white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…however, not all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organizations are very good at managing projects</a:t>
            </a:r>
          </a:p>
        </p:txBody>
      </p:sp>
      <p:sp>
        <p:nvSpPr>
          <p:cNvPr id="23" name="Freeform 11">
            <a:extLst>
              <a:ext uri="{FF2B5EF4-FFF2-40B4-BE49-F238E27FC236}">
                <a16:creationId xmlns:a16="http://schemas.microsoft.com/office/drawing/2014/main" id="{FAA0F719-3DC8-4F08-AD8F-5A845658CB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4811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Freeform: Shape 24">
            <a:extLst>
              <a:ext uri="{FF2B5EF4-FFF2-40B4-BE49-F238E27FC236}">
                <a16:creationId xmlns:a16="http://schemas.microsoft.com/office/drawing/2014/main" id="{7DCB61BE-FA0F-4EFB-BE0E-268BAD8E30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4747655" y="-586345"/>
            <a:ext cx="6858001" cy="8030691"/>
          </a:xfrm>
          <a:custGeom>
            <a:avLst/>
            <a:gdLst>
              <a:gd name="connsiteX0" fmla="*/ 6858001 w 6858001"/>
              <a:gd name="connsiteY0" fmla="*/ 1177 h 8030691"/>
              <a:gd name="connsiteX1" fmla="*/ 6858001 w 6858001"/>
              <a:gd name="connsiteY1" fmla="*/ 1344715 h 8030691"/>
              <a:gd name="connsiteX2" fmla="*/ 6858000 w 6858001"/>
              <a:gd name="connsiteY2" fmla="*/ 1344715 h 8030691"/>
              <a:gd name="connsiteX3" fmla="*/ 6858000 w 6858001"/>
              <a:gd name="connsiteY3" fmla="*/ 8030691 h 8030691"/>
              <a:gd name="connsiteX4" fmla="*/ 0 w 6858001"/>
              <a:gd name="connsiteY4" fmla="*/ 8030690 h 8030691"/>
              <a:gd name="connsiteX5" fmla="*/ 0 w 6858001"/>
              <a:gd name="connsiteY5" fmla="*/ 477747 h 8030691"/>
              <a:gd name="connsiteX6" fmla="*/ 1 w 6858001"/>
              <a:gd name="connsiteY6" fmla="*/ 477747 h 8030691"/>
              <a:gd name="connsiteX7" fmla="*/ 1 w 6858001"/>
              <a:gd name="connsiteY7" fmla="*/ 0 h 8030691"/>
              <a:gd name="connsiteX8" fmla="*/ 40463 w 6858001"/>
              <a:gd name="connsiteY8" fmla="*/ 5883 h 8030691"/>
              <a:gd name="connsiteX9" fmla="*/ 159107 w 6858001"/>
              <a:gd name="connsiteY9" fmla="*/ 23196 h 8030691"/>
              <a:gd name="connsiteX10" fmla="*/ 245518 w 6858001"/>
              <a:gd name="connsiteY10" fmla="*/ 35299 h 8030691"/>
              <a:gd name="connsiteX11" fmla="*/ 348388 w 6858001"/>
              <a:gd name="connsiteY11" fmla="*/ 48074 h 8030691"/>
              <a:gd name="connsiteX12" fmla="*/ 470460 w 6858001"/>
              <a:gd name="connsiteY12" fmla="*/ 63370 h 8030691"/>
              <a:gd name="connsiteX13" fmla="*/ 605563 w 6858001"/>
              <a:gd name="connsiteY13" fmla="*/ 79507 h 8030691"/>
              <a:gd name="connsiteX14" fmla="*/ 757810 w 6858001"/>
              <a:gd name="connsiteY14" fmla="*/ 96484 h 8030691"/>
              <a:gd name="connsiteX15" fmla="*/ 923774 w 6858001"/>
              <a:gd name="connsiteY15" fmla="*/ 114469 h 8030691"/>
              <a:gd name="connsiteX16" fmla="*/ 1104139 w 6858001"/>
              <a:gd name="connsiteY16" fmla="*/ 132455 h 8030691"/>
              <a:gd name="connsiteX17" fmla="*/ 1296163 w 6858001"/>
              <a:gd name="connsiteY17" fmla="*/ 150776 h 8030691"/>
              <a:gd name="connsiteX18" fmla="*/ 1503275 w 6858001"/>
              <a:gd name="connsiteY18" fmla="*/ 167753 h 8030691"/>
              <a:gd name="connsiteX19" fmla="*/ 1719988 w 6858001"/>
              <a:gd name="connsiteY19" fmla="*/ 184058 h 8030691"/>
              <a:gd name="connsiteX20" fmla="*/ 1949045 w 6858001"/>
              <a:gd name="connsiteY20" fmla="*/ 198850 h 8030691"/>
              <a:gd name="connsiteX21" fmla="*/ 2187703 w 6858001"/>
              <a:gd name="connsiteY21" fmla="*/ 212969 h 8030691"/>
              <a:gd name="connsiteX22" fmla="*/ 2436649 w 6858001"/>
              <a:gd name="connsiteY22" fmla="*/ 226249 h 8030691"/>
              <a:gd name="connsiteX23" fmla="*/ 2564208 w 6858001"/>
              <a:gd name="connsiteY23" fmla="*/ 230955 h 8030691"/>
              <a:gd name="connsiteX24" fmla="*/ 2694509 w 6858001"/>
              <a:gd name="connsiteY24" fmla="*/ 236166 h 8030691"/>
              <a:gd name="connsiteX25" fmla="*/ 2826869 w 6858001"/>
              <a:gd name="connsiteY25" fmla="*/ 241040 h 8030691"/>
              <a:gd name="connsiteX26" fmla="*/ 2959914 w 6858001"/>
              <a:gd name="connsiteY26" fmla="*/ 244234 h 8030691"/>
              <a:gd name="connsiteX27" fmla="*/ 3095702 w 6858001"/>
              <a:gd name="connsiteY27" fmla="*/ 247092 h 8030691"/>
              <a:gd name="connsiteX28" fmla="*/ 3232862 w 6858001"/>
              <a:gd name="connsiteY28" fmla="*/ 250117 h 8030691"/>
              <a:gd name="connsiteX29" fmla="*/ 3372766 w 6858001"/>
              <a:gd name="connsiteY29" fmla="*/ 252134 h 8030691"/>
              <a:gd name="connsiteX30" fmla="*/ 3514040 w 6858001"/>
              <a:gd name="connsiteY30" fmla="*/ 252134 h 8030691"/>
              <a:gd name="connsiteX31" fmla="*/ 3656686 w 6858001"/>
              <a:gd name="connsiteY31" fmla="*/ 253143 h 8030691"/>
              <a:gd name="connsiteX32" fmla="*/ 3800705 w 6858001"/>
              <a:gd name="connsiteY32" fmla="*/ 252134 h 8030691"/>
              <a:gd name="connsiteX33" fmla="*/ 3946780 w 6858001"/>
              <a:gd name="connsiteY33" fmla="*/ 250117 h 8030691"/>
              <a:gd name="connsiteX34" fmla="*/ 4092856 w 6858001"/>
              <a:gd name="connsiteY34" fmla="*/ 248268 h 8030691"/>
              <a:gd name="connsiteX35" fmla="*/ 4240988 w 6858001"/>
              <a:gd name="connsiteY35" fmla="*/ 244234 h 8030691"/>
              <a:gd name="connsiteX36" fmla="*/ 4390492 w 6858001"/>
              <a:gd name="connsiteY36" fmla="*/ 240032 h 8030691"/>
              <a:gd name="connsiteX37" fmla="*/ 4539997 w 6858001"/>
              <a:gd name="connsiteY37" fmla="*/ 235157 h 8030691"/>
              <a:gd name="connsiteX38" fmla="*/ 4690873 w 6858001"/>
              <a:gd name="connsiteY38" fmla="*/ 228266 h 8030691"/>
              <a:gd name="connsiteX39" fmla="*/ 4843120 w 6858001"/>
              <a:gd name="connsiteY39" fmla="*/ 220029 h 8030691"/>
              <a:gd name="connsiteX40" fmla="*/ 4996054 w 6858001"/>
              <a:gd name="connsiteY40" fmla="*/ 212129 h 8030691"/>
              <a:gd name="connsiteX41" fmla="*/ 5148987 w 6858001"/>
              <a:gd name="connsiteY41" fmla="*/ 202044 h 8030691"/>
              <a:gd name="connsiteX42" fmla="*/ 5303978 w 6858001"/>
              <a:gd name="connsiteY42" fmla="*/ 189941 h 8030691"/>
              <a:gd name="connsiteX43" fmla="*/ 5456911 w 6858001"/>
              <a:gd name="connsiteY43" fmla="*/ 177839 h 8030691"/>
              <a:gd name="connsiteX44" fmla="*/ 5612588 w 6858001"/>
              <a:gd name="connsiteY44" fmla="*/ 163887 h 8030691"/>
              <a:gd name="connsiteX45" fmla="*/ 5768950 w 6858001"/>
              <a:gd name="connsiteY45" fmla="*/ 148591 h 8030691"/>
              <a:gd name="connsiteX46" fmla="*/ 5923255 w 6858001"/>
              <a:gd name="connsiteY46" fmla="*/ 132455 h 8030691"/>
              <a:gd name="connsiteX47" fmla="*/ 6079618 w 6858001"/>
              <a:gd name="connsiteY47" fmla="*/ 113629 h 8030691"/>
              <a:gd name="connsiteX48" fmla="*/ 6235294 w 6858001"/>
              <a:gd name="connsiteY48" fmla="*/ 93458 h 8030691"/>
              <a:gd name="connsiteX49" fmla="*/ 6391657 w 6858001"/>
              <a:gd name="connsiteY49" fmla="*/ 73455 h 8030691"/>
              <a:gd name="connsiteX50" fmla="*/ 6547333 w 6858001"/>
              <a:gd name="connsiteY50" fmla="*/ 50091 h 8030691"/>
              <a:gd name="connsiteX51" fmla="*/ 6702324 w 6858001"/>
              <a:gd name="connsiteY51" fmla="*/ 26222 h 8030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858001" h="8030691">
                <a:moveTo>
                  <a:pt x="6858001" y="1177"/>
                </a:moveTo>
                <a:lnTo>
                  <a:pt x="6858001" y="1344715"/>
                </a:lnTo>
                <a:lnTo>
                  <a:pt x="6858000" y="1344715"/>
                </a:lnTo>
                <a:lnTo>
                  <a:pt x="6858000" y="8030691"/>
                </a:lnTo>
                <a:lnTo>
                  <a:pt x="0" y="8030690"/>
                </a:lnTo>
                <a:lnTo>
                  <a:pt x="0" y="477747"/>
                </a:lnTo>
                <a:lnTo>
                  <a:pt x="1" y="477747"/>
                </a:lnTo>
                <a:lnTo>
                  <a:pt x="1" y="0"/>
                </a:lnTo>
                <a:lnTo>
                  <a:pt x="40463" y="5883"/>
                </a:lnTo>
                <a:lnTo>
                  <a:pt x="159107" y="23196"/>
                </a:lnTo>
                <a:lnTo>
                  <a:pt x="245518" y="35299"/>
                </a:lnTo>
                <a:lnTo>
                  <a:pt x="348388" y="48074"/>
                </a:lnTo>
                <a:lnTo>
                  <a:pt x="470460" y="63370"/>
                </a:lnTo>
                <a:lnTo>
                  <a:pt x="605563" y="79507"/>
                </a:lnTo>
                <a:lnTo>
                  <a:pt x="757810" y="96484"/>
                </a:lnTo>
                <a:lnTo>
                  <a:pt x="923774" y="114469"/>
                </a:lnTo>
                <a:lnTo>
                  <a:pt x="1104139" y="132455"/>
                </a:lnTo>
                <a:lnTo>
                  <a:pt x="1296163" y="150776"/>
                </a:lnTo>
                <a:lnTo>
                  <a:pt x="1503275" y="167753"/>
                </a:lnTo>
                <a:lnTo>
                  <a:pt x="1719988" y="184058"/>
                </a:lnTo>
                <a:lnTo>
                  <a:pt x="1949045" y="198850"/>
                </a:lnTo>
                <a:lnTo>
                  <a:pt x="2187703" y="212969"/>
                </a:lnTo>
                <a:lnTo>
                  <a:pt x="2436649" y="226249"/>
                </a:lnTo>
                <a:lnTo>
                  <a:pt x="2564208" y="230955"/>
                </a:lnTo>
                <a:lnTo>
                  <a:pt x="2694509" y="236166"/>
                </a:lnTo>
                <a:lnTo>
                  <a:pt x="2826869" y="241040"/>
                </a:lnTo>
                <a:lnTo>
                  <a:pt x="2959914" y="244234"/>
                </a:lnTo>
                <a:lnTo>
                  <a:pt x="3095702" y="247092"/>
                </a:lnTo>
                <a:lnTo>
                  <a:pt x="3232862" y="250117"/>
                </a:lnTo>
                <a:lnTo>
                  <a:pt x="3372766" y="252134"/>
                </a:lnTo>
                <a:lnTo>
                  <a:pt x="3514040" y="252134"/>
                </a:lnTo>
                <a:lnTo>
                  <a:pt x="3656686" y="253143"/>
                </a:lnTo>
                <a:lnTo>
                  <a:pt x="3800705" y="252134"/>
                </a:lnTo>
                <a:lnTo>
                  <a:pt x="3946780" y="250117"/>
                </a:lnTo>
                <a:lnTo>
                  <a:pt x="4092856" y="248268"/>
                </a:lnTo>
                <a:lnTo>
                  <a:pt x="4240988" y="244234"/>
                </a:lnTo>
                <a:lnTo>
                  <a:pt x="4390492" y="240032"/>
                </a:lnTo>
                <a:lnTo>
                  <a:pt x="4539997" y="235157"/>
                </a:lnTo>
                <a:lnTo>
                  <a:pt x="4690873" y="228266"/>
                </a:lnTo>
                <a:lnTo>
                  <a:pt x="4843120" y="220029"/>
                </a:lnTo>
                <a:lnTo>
                  <a:pt x="4996054" y="212129"/>
                </a:lnTo>
                <a:lnTo>
                  <a:pt x="5148987" y="202044"/>
                </a:lnTo>
                <a:lnTo>
                  <a:pt x="5303978" y="189941"/>
                </a:lnTo>
                <a:lnTo>
                  <a:pt x="5456911" y="177839"/>
                </a:lnTo>
                <a:lnTo>
                  <a:pt x="5612588" y="163887"/>
                </a:lnTo>
                <a:lnTo>
                  <a:pt x="5768950" y="148591"/>
                </a:lnTo>
                <a:lnTo>
                  <a:pt x="5923255" y="132455"/>
                </a:lnTo>
                <a:lnTo>
                  <a:pt x="6079618" y="113629"/>
                </a:lnTo>
                <a:lnTo>
                  <a:pt x="6235294" y="93458"/>
                </a:lnTo>
                <a:lnTo>
                  <a:pt x="6391657" y="73455"/>
                </a:lnTo>
                <a:lnTo>
                  <a:pt x="6547333" y="50091"/>
                </a:lnTo>
                <a:lnTo>
                  <a:pt x="6702324" y="26222"/>
                </a:lnTo>
                <a:close/>
              </a:path>
            </a:pathLst>
          </a:custGeom>
          <a:ln>
            <a:noFill/>
          </a:ln>
        </p:spPr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4B31EAA-7423-46F7-9B90-4AB2B09C35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719CFB-2B77-1298-2BE3-3331B657663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31881" y="1"/>
            <a:ext cx="7464870" cy="679354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657842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33C34-A5E8-A97D-3F06-4084567A4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279" y="333076"/>
            <a:ext cx="9404723" cy="832984"/>
          </a:xfrm>
        </p:spPr>
        <p:txBody>
          <a:bodyPr>
            <a:normAutofit/>
          </a:bodyPr>
          <a:lstStyle/>
          <a:p>
            <a:pPr lvl="1" algn="l" defTabSz="457200" rtl="0">
              <a:lnSpc>
                <a:spcPct val="107000"/>
              </a:lnSpc>
              <a:spcAft>
                <a:spcPts val="800"/>
              </a:spcAft>
            </a:pPr>
            <a:r>
              <a:rPr lang="en-US" sz="3200" b="1" kern="1200" dirty="0">
                <a:latin typeface="Century Gothic" panose="020B0502020202020204" pitchFamily="34" charset="0"/>
                <a:cs typeface="Times New Roman" panose="02020603050405020304" pitchFamily="18" charset="0"/>
              </a:rPr>
              <a:t>What is a Project?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49D61F-0E43-1B31-B9C5-D79CCDFD4763}"/>
              </a:ext>
            </a:extLst>
          </p:cNvPr>
          <p:cNvSpPr txBox="1"/>
          <p:nvPr/>
        </p:nvSpPr>
        <p:spPr>
          <a:xfrm>
            <a:off x="244040" y="1069469"/>
            <a:ext cx="11703920" cy="5660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800" dirty="0">
                <a:latin typeface="Century Gothic" panose="020B0502020202020204" pitchFamily="34" charset="0"/>
                <a:cs typeface="Times New Roman" panose="02020603050405020304" pitchFamily="18" charset="0"/>
              </a:rPr>
              <a:t>Projects versus Processes</a:t>
            </a:r>
          </a:p>
          <a:p>
            <a:pPr lvl="1" indent="-228600">
              <a:lnSpc>
                <a:spcPct val="107000"/>
              </a:lnSpc>
            </a:pPr>
            <a:r>
              <a:rPr lang="en-US" sz="2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Projects</a:t>
            </a:r>
          </a:p>
          <a:p>
            <a:pPr marL="1143000" lvl="2" indent="-45720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Temporary, one-time endeavor that addresses specific opportunities or problems</a:t>
            </a:r>
          </a:p>
          <a:p>
            <a:pPr marL="1143000" lvl="2" indent="-45720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A clear set of operations designed and intended to create change</a:t>
            </a:r>
          </a:p>
          <a:p>
            <a:pPr marL="1143000" marR="0" lvl="2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Explicit desired result</a:t>
            </a:r>
          </a:p>
          <a:p>
            <a:pPr marL="1143000" marR="0" lvl="2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Established timeframe that the work will take place and be completed</a:t>
            </a:r>
          </a:p>
          <a:p>
            <a:pPr marL="1143000" marR="0" lvl="2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Required resources</a:t>
            </a:r>
          </a:p>
          <a:p>
            <a:pPr marL="1143000" marR="0" lvl="2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List of detailed activities required to be completed</a:t>
            </a:r>
          </a:p>
          <a:p>
            <a:pPr lvl="1" indent="-228600">
              <a:lnSpc>
                <a:spcPct val="107000"/>
              </a:lnSpc>
            </a:pPr>
            <a:r>
              <a:rPr lang="en-US" sz="2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Processes</a:t>
            </a:r>
          </a:p>
          <a:p>
            <a:pPr marL="1143000" lvl="2" indent="-45720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Established procedures for ongoing work designed to resist change</a:t>
            </a:r>
          </a:p>
          <a:p>
            <a:pPr marL="1143000" lvl="2" indent="-45720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They establish a workflow that should always be followed</a:t>
            </a:r>
          </a:p>
          <a:p>
            <a:pPr marL="1143000" lvl="2" indent="-45720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Intended to create value by repeatedly performing a series of tasks</a:t>
            </a:r>
          </a:p>
        </p:txBody>
      </p:sp>
    </p:spTree>
    <p:extLst>
      <p:ext uri="{BB962C8B-B14F-4D97-AF65-F5344CB8AC3E}">
        <p14:creationId xmlns:p14="http://schemas.microsoft.com/office/powerpoint/2010/main" val="1314292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33C34-A5E8-A97D-3F06-4084567A4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24" y="350686"/>
            <a:ext cx="11367356" cy="774304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use a Qualified and Experienced Project Manager?</a:t>
            </a:r>
            <a:endParaRPr lang="en-US" sz="3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49D61F-0E43-1B31-B9C5-D79CCDFD4763}"/>
              </a:ext>
            </a:extLst>
          </p:cNvPr>
          <p:cNvSpPr txBox="1"/>
          <p:nvPr/>
        </p:nvSpPr>
        <p:spPr>
          <a:xfrm>
            <a:off x="254924" y="1424248"/>
            <a:ext cx="11626734" cy="5363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1">
              <a:lnSpc>
                <a:spcPct val="107000"/>
              </a:lnSpc>
            </a:pPr>
            <a:r>
              <a:rPr lang="en-US" sz="2600" dirty="0">
                <a:latin typeface="Century Gothic" panose="020B0502020202020204" pitchFamily="34" charset="0"/>
                <a:cs typeface="Times New Roman" panose="02020603050405020304" pitchFamily="18" charset="0"/>
              </a:rPr>
              <a:t>A project manager is a problem-solver. Professionals who organizes, plans, and executes projects. Project managers lead the teams, assist in defining the goals, communicate with the stakeholders, and leads projects through to completion</a:t>
            </a:r>
          </a:p>
          <a:p>
            <a:pPr marL="228600" lvl="1">
              <a:lnSpc>
                <a:spcPct val="107000"/>
              </a:lnSpc>
            </a:pPr>
            <a:endParaRPr lang="en-US" sz="26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1143000" lvl="2" indent="-45720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Strategic business partner</a:t>
            </a:r>
          </a:p>
          <a:p>
            <a:pPr marL="1143000" lvl="2" indent="-45720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Encourages and recognizes the contributions of others</a:t>
            </a:r>
          </a:p>
          <a:p>
            <a:pPr marL="1143000" lvl="2" indent="-45720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Respects and motivates stakeholders</a:t>
            </a:r>
          </a:p>
          <a:p>
            <a:pPr marL="1143000" lvl="2" indent="-45720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Stresses integrity and accountability</a:t>
            </a:r>
          </a:p>
          <a:p>
            <a:pPr marL="1143000" lvl="2" indent="-45720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Fully vested in the success of the project</a:t>
            </a:r>
          </a:p>
          <a:p>
            <a:pPr marL="1143000" lvl="2" indent="-45720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Able to “work in the gray”</a:t>
            </a:r>
          </a:p>
          <a:p>
            <a:pPr marL="1143000" lvl="2" indent="-45720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Allows for business leaders to stay focused on running the business</a:t>
            </a:r>
          </a:p>
          <a:p>
            <a:pPr marL="1143000" lvl="2" indent="-457200">
              <a:lnSpc>
                <a:spcPct val="107000"/>
              </a:lnSpc>
              <a:buFont typeface="Wingdings" panose="05000000000000000000" pitchFamily="2" charset="2"/>
              <a:buChar char="ü"/>
            </a:pPr>
            <a:endParaRPr lang="en-US" sz="24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444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33C34-A5E8-A97D-3F06-4084567A4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60446"/>
          </a:xfrm>
        </p:spPr>
        <p:txBody>
          <a:bodyPr>
            <a:normAutofit/>
          </a:bodyPr>
          <a:lstStyle/>
          <a:p>
            <a:r>
              <a:rPr lang="en-US" sz="3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is Mike Mitchell Consulting?</a:t>
            </a:r>
            <a:endParaRPr lang="en-US" sz="3200" dirty="0"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49D61F-0E43-1B31-B9C5-D79CCDFD4763}"/>
              </a:ext>
            </a:extLst>
          </p:cNvPr>
          <p:cNvSpPr txBox="1"/>
          <p:nvPr/>
        </p:nvSpPr>
        <p:spPr>
          <a:xfrm>
            <a:off x="153980" y="1413164"/>
            <a:ext cx="11665528" cy="4340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have 30 years of experience managing projects at companies large and small</a:t>
            </a: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bring a pragmatic approach to project management that is structured and repeatable</a:t>
            </a: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 proven project management tools and best practices, I manage all phases of the project lifecycle to ensure project outcomes meet or exceed project objectives</a:t>
            </a: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Leveraging my strengths as an effective communicator, problem solver, and relationship manager, I minimize the impact on the organization of the project management process</a:t>
            </a:r>
          </a:p>
        </p:txBody>
      </p:sp>
    </p:spTree>
    <p:extLst>
      <p:ext uri="{BB962C8B-B14F-4D97-AF65-F5344CB8AC3E}">
        <p14:creationId xmlns:p14="http://schemas.microsoft.com/office/powerpoint/2010/main" val="896851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33C34-A5E8-A97D-3F06-4084567A4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558" y="194006"/>
            <a:ext cx="9404723" cy="960446"/>
          </a:xfrm>
        </p:spPr>
        <p:txBody>
          <a:bodyPr>
            <a:normAutofit/>
          </a:bodyPr>
          <a:lstStyle/>
          <a:p>
            <a:r>
              <a:rPr lang="en-US" sz="3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some tools/best practices used?</a:t>
            </a:r>
            <a:endParaRPr lang="en-US" sz="3200" dirty="0"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49D61F-0E43-1B31-B9C5-D79CCDFD4763}"/>
              </a:ext>
            </a:extLst>
          </p:cNvPr>
          <p:cNvSpPr txBox="1"/>
          <p:nvPr/>
        </p:nvSpPr>
        <p:spPr>
          <a:xfrm>
            <a:off x="188163" y="1146115"/>
            <a:ext cx="11665528" cy="5130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2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Clearly Defined Objectives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Team must be aligned on project goals </a:t>
            </a: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2600" dirty="0">
                <a:latin typeface="Century Gothic" panose="020B0502020202020204" pitchFamily="34" charset="0"/>
                <a:cs typeface="Times New Roman" panose="02020603050405020304" pitchFamily="18" charset="0"/>
              </a:rPr>
              <a:t>Scope Management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Objectives and deliverables should not change as work progresses</a:t>
            </a: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2600" dirty="0">
                <a:latin typeface="Century Gothic" panose="020B0502020202020204" pitchFamily="34" charset="0"/>
                <a:cs typeface="Times New Roman" panose="02020603050405020304" pitchFamily="18" charset="0"/>
              </a:rPr>
              <a:t>Realistic Expectations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What does Success look like and how will it be measured</a:t>
            </a: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2600" dirty="0">
                <a:latin typeface="Century Gothic" panose="020B0502020202020204" pitchFamily="34" charset="0"/>
                <a:cs typeface="Times New Roman" panose="02020603050405020304" pitchFamily="18" charset="0"/>
              </a:rPr>
              <a:t>Appropriate Resources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Budget, Staff, Time, Subject-Matter Expertise, etc.</a:t>
            </a: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2600" dirty="0">
                <a:latin typeface="Century Gothic" panose="020B0502020202020204" pitchFamily="34" charset="0"/>
                <a:cs typeface="Times New Roman" panose="02020603050405020304" pitchFamily="18" charset="0"/>
              </a:rPr>
              <a:t>Communication Plan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Clear and Concise Communications to all Stakeholders</a:t>
            </a: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2600" dirty="0">
                <a:latin typeface="Century Gothic" panose="020B0502020202020204" pitchFamily="34" charset="0"/>
                <a:cs typeface="Times New Roman" panose="02020603050405020304" pitchFamily="18" charset="0"/>
              </a:rPr>
              <a:t>Scheduling</a:t>
            </a:r>
          </a:p>
          <a:p>
            <a:pPr marL="914400" lvl="1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A Detailed project plan with specific tasks, owners, and due dates</a:t>
            </a:r>
          </a:p>
        </p:txBody>
      </p:sp>
    </p:spTree>
    <p:extLst>
      <p:ext uri="{BB962C8B-B14F-4D97-AF65-F5344CB8AC3E}">
        <p14:creationId xmlns:p14="http://schemas.microsoft.com/office/powerpoint/2010/main" val="1752062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33C34-A5E8-A97D-3F06-4084567A4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796708" cy="760940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some tools/best practices used?</a:t>
            </a:r>
            <a:endParaRPr lang="en-US" sz="3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49D61F-0E43-1B31-B9C5-D79CCDFD4763}"/>
              </a:ext>
            </a:extLst>
          </p:cNvPr>
          <p:cNvSpPr txBox="1"/>
          <p:nvPr/>
        </p:nvSpPr>
        <p:spPr>
          <a:xfrm>
            <a:off x="217462" y="1213658"/>
            <a:ext cx="11702989" cy="4774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latin typeface="Century Gothic" panose="020B0502020202020204" pitchFamily="34" charset="0"/>
                <a:cs typeface="Times New Roman" panose="02020603050405020304" pitchFamily="18" charset="0"/>
              </a:rPr>
              <a:t>Business Case</a:t>
            </a:r>
          </a:p>
          <a:p>
            <a:pPr marL="1143000" lvl="2" indent="-4572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  <a:cs typeface="Times New Roman" panose="02020603050405020304" pitchFamily="18" charset="0"/>
              </a:rPr>
              <a:t>Defines the general business goals and justifications for a project</a:t>
            </a:r>
          </a:p>
          <a:p>
            <a:pPr marL="1600200" marR="0" lvl="3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Statement of business problem or opportunity the proposed project addresses</a:t>
            </a:r>
          </a:p>
          <a:p>
            <a:pPr marL="1600200" marR="0" lvl="3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Reason action is needed or ramifications if action is not taken</a:t>
            </a:r>
          </a:p>
          <a:p>
            <a:pPr marL="1600200" lvl="3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Expected Benefits</a:t>
            </a:r>
          </a:p>
          <a:p>
            <a:pPr marL="1600200" marR="0" lvl="3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Estimated Timeline</a:t>
            </a:r>
          </a:p>
          <a:p>
            <a:pPr marL="1600200" marR="0" lvl="3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Estimated Costs</a:t>
            </a:r>
          </a:p>
          <a:p>
            <a:pPr marL="1600200" marR="0" lvl="3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Business Options</a:t>
            </a:r>
          </a:p>
          <a:p>
            <a:pPr marL="1600200" marR="0" lvl="3" indent="-4572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Proposed course of action</a:t>
            </a:r>
          </a:p>
        </p:txBody>
      </p:sp>
    </p:spTree>
    <p:extLst>
      <p:ext uri="{BB962C8B-B14F-4D97-AF65-F5344CB8AC3E}">
        <p14:creationId xmlns:p14="http://schemas.microsoft.com/office/powerpoint/2010/main" val="2218136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33C34-A5E8-A97D-3F06-4084567A4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199" y="247619"/>
            <a:ext cx="10796708" cy="760940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some of tools/best practices used?</a:t>
            </a:r>
            <a:endParaRPr lang="en-US" sz="3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49D61F-0E43-1B31-B9C5-D79CCDFD4763}"/>
              </a:ext>
            </a:extLst>
          </p:cNvPr>
          <p:cNvSpPr txBox="1"/>
          <p:nvPr/>
        </p:nvSpPr>
        <p:spPr>
          <a:xfrm>
            <a:off x="244505" y="1068380"/>
            <a:ext cx="11702989" cy="5038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latin typeface="Century Gothic" panose="020B0502020202020204" pitchFamily="34" charset="0"/>
                <a:cs typeface="Times New Roman" panose="02020603050405020304" pitchFamily="18" charset="0"/>
              </a:rPr>
              <a:t>Project Charter</a:t>
            </a:r>
          </a:p>
          <a:p>
            <a:pPr marL="1143000" lvl="2" indent="-4572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Officially sanctions the start of a project</a:t>
            </a:r>
          </a:p>
          <a:p>
            <a:pPr marL="1143000" lvl="2" indent="-4572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Outlines the specific goals, objectives, and resources for the project </a:t>
            </a:r>
          </a:p>
          <a:p>
            <a:pPr marL="1485900" marR="0" lvl="3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Century Gothic" panose="020B0502020202020204" pitchFamily="34" charset="0"/>
                <a:cs typeface="Times New Roman" panose="02020603050405020304" pitchFamily="18" charset="0"/>
              </a:rPr>
              <a:t>Project Description</a:t>
            </a:r>
          </a:p>
          <a:p>
            <a:pPr marL="1485900" marR="0" lvl="3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Century Gothic" panose="020B0502020202020204" pitchFamily="34" charset="0"/>
                <a:cs typeface="Times New Roman" panose="02020603050405020304" pitchFamily="18" charset="0"/>
              </a:rPr>
              <a:t>Project Objective</a:t>
            </a:r>
          </a:p>
          <a:p>
            <a:pPr marL="1485900" lvl="3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Century Gothic" panose="020B0502020202020204" pitchFamily="34" charset="0"/>
                <a:cs typeface="Times New Roman" panose="02020603050405020304" pitchFamily="18" charset="0"/>
              </a:rPr>
              <a:t>Project Team – Project Sponsor/Business Owner, Project Manager, Subject Matter Experts, etc.</a:t>
            </a:r>
          </a:p>
          <a:p>
            <a:pPr marL="1485900" lvl="3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Century Gothic" panose="020B0502020202020204" pitchFamily="34" charset="0"/>
                <a:cs typeface="Times New Roman" panose="02020603050405020304" pitchFamily="18" charset="0"/>
              </a:rPr>
              <a:t>Stakeholders</a:t>
            </a:r>
          </a:p>
          <a:p>
            <a:pPr marL="1485900" lvl="3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Century Gothic" panose="020B0502020202020204" pitchFamily="34" charset="0"/>
                <a:cs typeface="Times New Roman" panose="02020603050405020304" pitchFamily="18" charset="0"/>
              </a:rPr>
              <a:t>Detailed Scope – What is in and What is out</a:t>
            </a:r>
          </a:p>
          <a:p>
            <a:pPr marL="1485900" lvl="3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Century Gothic" panose="020B0502020202020204" pitchFamily="34" charset="0"/>
                <a:cs typeface="Times New Roman" panose="02020603050405020304" pitchFamily="18" charset="0"/>
              </a:rPr>
              <a:t>Deliverables</a:t>
            </a:r>
          </a:p>
          <a:p>
            <a:pPr marL="1485900" lvl="3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Century Gothic" panose="020B0502020202020204" pitchFamily="34" charset="0"/>
                <a:cs typeface="Times New Roman" panose="02020603050405020304" pitchFamily="18" charset="0"/>
              </a:rPr>
              <a:t>Timeline including Milestones</a:t>
            </a:r>
          </a:p>
          <a:p>
            <a:pPr marL="1485900" lvl="3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latin typeface="Century Gothic" panose="020B0502020202020204" pitchFamily="34" charset="0"/>
                <a:cs typeface="Times New Roman" panose="02020603050405020304" pitchFamily="18" charset="0"/>
              </a:rPr>
              <a:t>Known RAIDs (Risks, Assumptions, Issues, Dependencies)</a:t>
            </a:r>
          </a:p>
          <a:p>
            <a:pPr marL="1143000" lvl="2" indent="-45720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Requires approval of all Major Stakeholders before project proceeds</a:t>
            </a:r>
          </a:p>
        </p:txBody>
      </p:sp>
    </p:spTree>
    <p:extLst>
      <p:ext uri="{BB962C8B-B14F-4D97-AF65-F5344CB8AC3E}">
        <p14:creationId xmlns:p14="http://schemas.microsoft.com/office/powerpoint/2010/main" val="20107078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6245</TotalTime>
  <Words>918</Words>
  <Application>Microsoft Office PowerPoint</Application>
  <PresentationFormat>Widescreen</PresentationFormat>
  <Paragraphs>122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Wingdings</vt:lpstr>
      <vt:lpstr>Wingdings 3</vt:lpstr>
      <vt:lpstr>Ion</vt:lpstr>
      <vt:lpstr>PROBLEM SOLVING 101</vt:lpstr>
      <vt:lpstr>Project Management</vt:lpstr>
      <vt:lpstr>…however, not all organizations are very good at managing projects</vt:lpstr>
      <vt:lpstr>What is a Project?</vt:lpstr>
      <vt:lpstr>Why use a Qualified and Experienced Project Manager?</vt:lpstr>
      <vt:lpstr>Who is Mike Mitchell Consulting?</vt:lpstr>
      <vt:lpstr>What are some tools/best practices used?</vt:lpstr>
      <vt:lpstr>What are some tools/best practices used?</vt:lpstr>
      <vt:lpstr>What are some of tools/best practices used?</vt:lpstr>
      <vt:lpstr>What are some of tools/best practices used?</vt:lpstr>
      <vt:lpstr>What are some of tools/best practices used?</vt:lpstr>
      <vt:lpstr>What are some of tools/best practices used?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Solving</dc:title>
  <dc:creator>mitchm3434@yahoo.com</dc:creator>
  <cp:lastModifiedBy>Mike Mitchell</cp:lastModifiedBy>
  <cp:revision>109</cp:revision>
  <dcterms:created xsi:type="dcterms:W3CDTF">2022-05-31T17:03:24Z</dcterms:created>
  <dcterms:modified xsi:type="dcterms:W3CDTF">2023-04-12T16:49:34Z</dcterms:modified>
</cp:coreProperties>
</file>